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4340"/>
  </p:normalViewPr>
  <p:slideViewPr>
    <p:cSldViewPr snapToGrid="0" snapToObjects="1">
      <p:cViewPr varScale="1">
        <p:scale>
          <a:sx n="75" d="100"/>
          <a:sy n="75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C09CA-FB14-844A-B0A9-A43A0A89DAE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77E1D-F234-CC47-9C0B-009638B3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Sysco </a:t>
            </a:r>
            <a:r>
              <a:rPr lang="mr-IN" b="1" dirty="0" smtClean="0"/>
              <a:t>–</a:t>
            </a:r>
            <a:r>
              <a:rPr lang="en-US" b="1" dirty="0" smtClean="0"/>
              <a:t> Data</a:t>
            </a:r>
            <a:r>
              <a:rPr lang="en-US" b="1" baseline="0" dirty="0" smtClean="0"/>
              <a:t> Engineering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SEED Platform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CDF90-CA59-4999-BA92-3F80B38037C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42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www.latentview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5320"/>
            <a:ext cx="9657198" cy="554736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648706" y="1949533"/>
            <a:ext cx="5673576" cy="9144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Cover page title</a:t>
            </a:r>
          </a:p>
        </p:txBody>
      </p:sp>
      <p:sp>
        <p:nvSpPr>
          <p:cNvPr id="29" name="Content Placeholder 59"/>
          <p:cNvSpPr>
            <a:spLocks noGrp="1"/>
          </p:cNvSpPr>
          <p:nvPr>
            <p:ph sz="quarter" idx="12" hasCustomPrompt="1"/>
          </p:nvPr>
        </p:nvSpPr>
        <p:spPr>
          <a:xfrm>
            <a:off x="648706" y="3146328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Content Placeholder 59"/>
          <p:cNvSpPr>
            <a:spLocks noGrp="1"/>
          </p:cNvSpPr>
          <p:nvPr>
            <p:ph sz="quarter" idx="11" hasCustomPrompt="1"/>
          </p:nvPr>
        </p:nvSpPr>
        <p:spPr>
          <a:xfrm>
            <a:off x="648706" y="3885923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57199" y="655320"/>
            <a:ext cx="2534801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8" y="4697844"/>
            <a:ext cx="2231270" cy="1577764"/>
          </a:xfrm>
          <a:prstGeom prst="rect">
            <a:avLst/>
          </a:prstGeom>
        </p:spPr>
      </p:pic>
      <p:sp>
        <p:nvSpPr>
          <p:cNvPr id="10" name="Content Placeholder 59"/>
          <p:cNvSpPr>
            <a:spLocks noGrp="1"/>
          </p:cNvSpPr>
          <p:nvPr>
            <p:ph sz="quarter" idx="13" hasCustomPrompt="1"/>
          </p:nvPr>
        </p:nvSpPr>
        <p:spPr>
          <a:xfrm>
            <a:off x="648706" y="4595275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ne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801667" y="1262121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798889" y="217215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98888" y="3085055"/>
            <a:ext cx="7696047" cy="697597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flipV="1">
            <a:off x="1796570" y="4906893"/>
            <a:ext cx="6687030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 flipV="1">
            <a:off x="1802683" y="3996862"/>
            <a:ext cx="6274248" cy="688985"/>
          </a:xfrm>
          <a:prstGeom prst="homePlate">
            <a:avLst>
              <a:gd name="adj" fmla="val 308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 Same Side Corner Rectangle 12"/>
          <p:cNvSpPr/>
          <p:nvPr/>
        </p:nvSpPr>
        <p:spPr>
          <a:xfrm rot="16200000">
            <a:off x="674435" y="899619"/>
            <a:ext cx="777977" cy="917343"/>
          </a:xfrm>
          <a:custGeom>
            <a:avLst/>
            <a:gdLst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1734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  <a:gd name="connsiteX0" fmla="*/ 64837 w 777977"/>
              <a:gd name="connsiteY0" fmla="*/ 0 h 917343"/>
              <a:gd name="connsiteX1" fmla="*/ 713140 w 777977"/>
              <a:gd name="connsiteY1" fmla="*/ 0 h 917343"/>
              <a:gd name="connsiteX2" fmla="*/ 777977 w 777977"/>
              <a:gd name="connsiteY2" fmla="*/ 64837 h 917343"/>
              <a:gd name="connsiteX3" fmla="*/ 777977 w 777977"/>
              <a:gd name="connsiteY3" fmla="*/ 917343 h 917343"/>
              <a:gd name="connsiteX4" fmla="*/ 777977 w 777977"/>
              <a:gd name="connsiteY4" fmla="*/ 909723 h 917343"/>
              <a:gd name="connsiteX5" fmla="*/ 0 w 777977"/>
              <a:gd name="connsiteY5" fmla="*/ 917343 h 917343"/>
              <a:gd name="connsiteX6" fmla="*/ 0 w 777977"/>
              <a:gd name="connsiteY6" fmla="*/ 917343 h 917343"/>
              <a:gd name="connsiteX7" fmla="*/ 0 w 777977"/>
              <a:gd name="connsiteY7" fmla="*/ 64837 h 917343"/>
              <a:gd name="connsiteX8" fmla="*/ 64837 w 777977"/>
              <a:gd name="connsiteY8" fmla="*/ 0 h 9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77" h="917343">
                <a:moveTo>
                  <a:pt x="64837" y="0"/>
                </a:moveTo>
                <a:lnTo>
                  <a:pt x="713140" y="0"/>
                </a:lnTo>
                <a:cubicBezTo>
                  <a:pt x="748948" y="0"/>
                  <a:pt x="777977" y="29029"/>
                  <a:pt x="777977" y="64837"/>
                </a:cubicBezTo>
                <a:lnTo>
                  <a:pt x="777977" y="917343"/>
                </a:lnTo>
                <a:lnTo>
                  <a:pt x="777977" y="909723"/>
                </a:lnTo>
                <a:lnTo>
                  <a:pt x="0" y="917343"/>
                </a:lnTo>
                <a:lnTo>
                  <a:pt x="0" y="917343"/>
                </a:lnTo>
                <a:lnTo>
                  <a:pt x="0" y="64837"/>
                </a:lnTo>
                <a:cubicBezTo>
                  <a:pt x="0" y="29029"/>
                  <a:pt x="29029" y="0"/>
                  <a:pt x="648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" name="Freeform 11"/>
          <p:cNvSpPr/>
          <p:nvPr/>
        </p:nvSpPr>
        <p:spPr>
          <a:xfrm>
            <a:off x="1508971" y="966431"/>
            <a:ext cx="292696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" h="819150">
                <a:moveTo>
                  <a:pt x="0" y="0"/>
                </a:moveTo>
                <a:lnTo>
                  <a:pt x="250825" y="238070"/>
                </a:lnTo>
                <a:lnTo>
                  <a:pt x="250825" y="819150"/>
                </a:lnTo>
                <a:lnTo>
                  <a:pt x="8731" y="654865"/>
                </a:lnTo>
                <a:cubicBezTo>
                  <a:pt x="6614" y="444257"/>
                  <a:pt x="11642" y="22648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72506" y="1932154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Freeform 13"/>
          <p:cNvSpPr/>
          <p:nvPr/>
        </p:nvSpPr>
        <p:spPr>
          <a:xfrm>
            <a:off x="1518235" y="1994166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667408" y="2962759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Freeform 15"/>
          <p:cNvSpPr/>
          <p:nvPr/>
        </p:nvSpPr>
        <p:spPr>
          <a:xfrm>
            <a:off x="1512677" y="3027640"/>
            <a:ext cx="289188" cy="780848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673"/>
              <a:gd name="connsiteY0" fmla="*/ 0 h 719137"/>
              <a:gd name="connsiteX1" fmla="*/ 247673 w 247673"/>
              <a:gd name="connsiteY1" fmla="*/ 47625 h 719137"/>
              <a:gd name="connsiteX2" fmla="*/ 238125 w 247673"/>
              <a:gd name="connsiteY2" fmla="*/ 719137 h 719137"/>
              <a:gd name="connsiteX3" fmla="*/ 0 w 247673"/>
              <a:gd name="connsiteY3" fmla="*/ 647700 h 719137"/>
              <a:gd name="connsiteX4" fmla="*/ 0 w 247673"/>
              <a:gd name="connsiteY4" fmla="*/ 0 h 719137"/>
              <a:gd name="connsiteX0" fmla="*/ 0 w 247673"/>
              <a:gd name="connsiteY0" fmla="*/ 0 h 647700"/>
              <a:gd name="connsiteX1" fmla="*/ 247673 w 247673"/>
              <a:gd name="connsiteY1" fmla="*/ 47625 h 647700"/>
              <a:gd name="connsiteX2" fmla="*/ 245338 w 247673"/>
              <a:gd name="connsiteY2" fmla="*/ 588168 h 647700"/>
              <a:gd name="connsiteX3" fmla="*/ 0 w 247673"/>
              <a:gd name="connsiteY3" fmla="*/ 647700 h 647700"/>
              <a:gd name="connsiteX4" fmla="*/ 0 w 247673"/>
              <a:gd name="connsiteY4" fmla="*/ 0 h 647700"/>
              <a:gd name="connsiteX0" fmla="*/ 0 w 252617"/>
              <a:gd name="connsiteY0" fmla="*/ 0 h 647700"/>
              <a:gd name="connsiteX1" fmla="*/ 247673 w 252617"/>
              <a:gd name="connsiteY1" fmla="*/ 47625 h 647700"/>
              <a:gd name="connsiteX2" fmla="*/ 252552 w 252617"/>
              <a:gd name="connsiteY2" fmla="*/ 623887 h 647700"/>
              <a:gd name="connsiteX3" fmla="*/ 0 w 252617"/>
              <a:gd name="connsiteY3" fmla="*/ 647700 h 647700"/>
              <a:gd name="connsiteX4" fmla="*/ 0 w 252617"/>
              <a:gd name="connsiteY4" fmla="*/ 0 h 647700"/>
              <a:gd name="connsiteX0" fmla="*/ 0 w 250248"/>
              <a:gd name="connsiteY0" fmla="*/ 0 h 647700"/>
              <a:gd name="connsiteX1" fmla="*/ 247673 w 250248"/>
              <a:gd name="connsiteY1" fmla="*/ 47625 h 647700"/>
              <a:gd name="connsiteX2" fmla="*/ 250148 w 250248"/>
              <a:gd name="connsiteY2" fmla="*/ 626268 h 647700"/>
              <a:gd name="connsiteX3" fmla="*/ 0 w 250248"/>
              <a:gd name="connsiteY3" fmla="*/ 647700 h 647700"/>
              <a:gd name="connsiteX4" fmla="*/ 0 w 250248"/>
              <a:gd name="connsiteY4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8" h="647700">
                <a:moveTo>
                  <a:pt x="0" y="0"/>
                </a:moveTo>
                <a:lnTo>
                  <a:pt x="247673" y="47625"/>
                </a:lnTo>
                <a:cubicBezTo>
                  <a:pt x="246895" y="227806"/>
                  <a:pt x="250926" y="446087"/>
                  <a:pt x="250148" y="626268"/>
                </a:cubicBez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5400000" flipV="1">
            <a:off x="673235" y="5042498"/>
            <a:ext cx="780848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514839" y="4906896"/>
            <a:ext cx="296338" cy="984673"/>
          </a:xfrm>
          <a:custGeom>
            <a:avLst/>
            <a:gdLst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15875 w 250825"/>
              <a:gd name="connsiteY3" fmla="*/ 647700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57175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0825"/>
              <a:gd name="connsiteY0" fmla="*/ 0 h 819150"/>
              <a:gd name="connsiteX1" fmla="*/ 250825 w 250825"/>
              <a:gd name="connsiteY1" fmla="*/ 238070 h 819150"/>
              <a:gd name="connsiteX2" fmla="*/ 250825 w 250825"/>
              <a:gd name="connsiteY2" fmla="*/ 819150 h 819150"/>
              <a:gd name="connsiteX3" fmla="*/ 8731 w 250825"/>
              <a:gd name="connsiteY3" fmla="*/ 654865 h 819150"/>
              <a:gd name="connsiteX4" fmla="*/ 0 w 250825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8731 w 252457"/>
              <a:gd name="connsiteY3" fmla="*/ 654865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0 w 252457"/>
              <a:gd name="connsiteY0" fmla="*/ 0 h 819150"/>
              <a:gd name="connsiteX1" fmla="*/ 252457 w 252457"/>
              <a:gd name="connsiteY1" fmla="*/ 244409 h 819150"/>
              <a:gd name="connsiteX2" fmla="*/ 250825 w 252457"/>
              <a:gd name="connsiteY2" fmla="*/ 819150 h 819150"/>
              <a:gd name="connsiteX3" fmla="*/ 2201 w 252457"/>
              <a:gd name="connsiteY3" fmla="*/ 659619 h 819150"/>
              <a:gd name="connsiteX4" fmla="*/ 0 w 252457"/>
              <a:gd name="connsiteY4" fmla="*/ 0 h 819150"/>
              <a:gd name="connsiteX0" fmla="*/ 1489 w 253946"/>
              <a:gd name="connsiteY0" fmla="*/ 0 h 819150"/>
              <a:gd name="connsiteX1" fmla="*/ 253946 w 253946"/>
              <a:gd name="connsiteY1" fmla="*/ 244409 h 819150"/>
              <a:gd name="connsiteX2" fmla="*/ 252314 w 253946"/>
              <a:gd name="connsiteY2" fmla="*/ 819150 h 819150"/>
              <a:gd name="connsiteX3" fmla="*/ 425 w 253946"/>
              <a:gd name="connsiteY3" fmla="*/ 650110 h 819150"/>
              <a:gd name="connsiteX4" fmla="*/ 1489 w 253946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46" h="819150">
                <a:moveTo>
                  <a:pt x="1489" y="0"/>
                </a:moveTo>
                <a:lnTo>
                  <a:pt x="253946" y="244409"/>
                </a:lnTo>
                <a:lnTo>
                  <a:pt x="252314" y="819150"/>
                </a:lnTo>
                <a:lnTo>
                  <a:pt x="425" y="650110"/>
                </a:lnTo>
                <a:cubicBezTo>
                  <a:pt x="-1692" y="439502"/>
                  <a:pt x="4968" y="68006"/>
                  <a:pt x="148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5400000" flipV="1">
            <a:off x="676300" y="4012361"/>
            <a:ext cx="777977" cy="913485"/>
          </a:xfrm>
          <a:prstGeom prst="round2SameRect">
            <a:avLst>
              <a:gd name="adj1" fmla="val 833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Freeform 19"/>
          <p:cNvSpPr/>
          <p:nvPr/>
        </p:nvSpPr>
        <p:spPr>
          <a:xfrm flipV="1">
            <a:off x="1522030" y="3993993"/>
            <a:ext cx="283596" cy="869841"/>
          </a:xfrm>
          <a:custGeom>
            <a:avLst/>
            <a:gdLst>
              <a:gd name="connsiteX0" fmla="*/ 0 w 245268"/>
              <a:gd name="connsiteY0" fmla="*/ 0 h 719137"/>
              <a:gd name="connsiteX1" fmla="*/ 245268 w 245268"/>
              <a:gd name="connsiteY1" fmla="*/ 145256 h 719137"/>
              <a:gd name="connsiteX2" fmla="*/ 238125 w 245268"/>
              <a:gd name="connsiteY2" fmla="*/ 719137 h 719137"/>
              <a:gd name="connsiteX3" fmla="*/ 0 w 245268"/>
              <a:gd name="connsiteY3" fmla="*/ 647700 h 719137"/>
              <a:gd name="connsiteX4" fmla="*/ 0 w 245268"/>
              <a:gd name="connsiteY4" fmla="*/ 0 h 719137"/>
              <a:gd name="connsiteX0" fmla="*/ 0 w 247839"/>
              <a:gd name="connsiteY0" fmla="*/ 0 h 723899"/>
              <a:gd name="connsiteX1" fmla="*/ 245268 w 247839"/>
              <a:gd name="connsiteY1" fmla="*/ 145256 h 723899"/>
              <a:gd name="connsiteX2" fmla="*/ 247839 w 247839"/>
              <a:gd name="connsiteY2" fmla="*/ 723899 h 723899"/>
              <a:gd name="connsiteX3" fmla="*/ 0 w 247839"/>
              <a:gd name="connsiteY3" fmla="*/ 647700 h 723899"/>
              <a:gd name="connsiteX4" fmla="*/ 0 w 247839"/>
              <a:gd name="connsiteY4" fmla="*/ 0 h 723899"/>
              <a:gd name="connsiteX0" fmla="*/ 0 w 247839"/>
              <a:gd name="connsiteY0" fmla="*/ 0 h 721518"/>
              <a:gd name="connsiteX1" fmla="*/ 245268 w 247839"/>
              <a:gd name="connsiteY1" fmla="*/ 145256 h 721518"/>
              <a:gd name="connsiteX2" fmla="*/ 247839 w 247839"/>
              <a:gd name="connsiteY2" fmla="*/ 721518 h 721518"/>
              <a:gd name="connsiteX3" fmla="*/ 0 w 247839"/>
              <a:gd name="connsiteY3" fmla="*/ 647700 h 721518"/>
              <a:gd name="connsiteX4" fmla="*/ 0 w 247839"/>
              <a:gd name="connsiteY4" fmla="*/ 0 h 72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39" h="721518">
                <a:moveTo>
                  <a:pt x="0" y="0"/>
                </a:moveTo>
                <a:lnTo>
                  <a:pt x="245268" y="145256"/>
                </a:lnTo>
                <a:lnTo>
                  <a:pt x="247839" y="721518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18189" y="134755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27029" y="2257584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29109" y="3174793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7029" y="4082295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18189" y="4992326"/>
            <a:ext cx="518124" cy="5181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886481" y="129428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886481" y="2204320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886481" y="3121529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886481" y="4029031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30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886481" y="493906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04F1E14-4077-49CE-BE30-F1B862333BB7}"/>
              </a:ext>
            </a:extLst>
          </p:cNvPr>
          <p:cNvSpPr txBox="1">
            <a:spLocks/>
          </p:cNvSpPr>
          <p:nvPr userDrawn="1"/>
        </p:nvSpPr>
        <p:spPr>
          <a:xfrm>
            <a:off x="84302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solidFill>
            <a:srgbClr val="BFBFBF"/>
          </a:solidFill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781" y="6098922"/>
            <a:ext cx="1066258" cy="7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" y="980249"/>
            <a:ext cx="12192000" cy="2232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3BB1365-8FE6-4896-895E-C2002941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Cloud based data lake to enhance Analytics Operations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C52F3A78-226D-4E3F-95C0-DEA24D1B7B61}"/>
              </a:ext>
            </a:extLst>
          </p:cNvPr>
          <p:cNvSpPr/>
          <p:nvPr/>
        </p:nvSpPr>
        <p:spPr>
          <a:xfrm>
            <a:off x="269954" y="1600660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>
              <a:defRPr/>
            </a:pP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698DC019-D41D-4C27-AA1C-E4ED9A1E0847}"/>
              </a:ext>
            </a:extLst>
          </p:cNvPr>
          <p:cNvSpPr/>
          <p:nvPr/>
        </p:nvSpPr>
        <p:spPr>
          <a:xfrm>
            <a:off x="269954" y="1476796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1C014A61-BE03-4809-87EE-811F5B1745ED}"/>
              </a:ext>
            </a:extLst>
          </p:cNvPr>
          <p:cNvSpPr/>
          <p:nvPr/>
        </p:nvSpPr>
        <p:spPr>
          <a:xfrm>
            <a:off x="266129" y="1764333"/>
            <a:ext cx="349953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Business users faced significant delays in accessing and analyzing data and had difficulty in handling large volumes of data for analytics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205FD8EF-3EAB-4C91-B720-AF047F13D32F}"/>
              </a:ext>
            </a:extLst>
          </p:cNvPr>
          <p:cNvSpPr/>
          <p:nvPr/>
        </p:nvSpPr>
        <p:spPr>
          <a:xfrm>
            <a:off x="266129" y="1467563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44546A"/>
                </a:solidFill>
              </a:rPr>
              <a:t>The “Before” State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1F1D4C60-96E4-4744-A75C-B03F54D80918}"/>
              </a:ext>
            </a:extLst>
          </p:cNvPr>
          <p:cNvSpPr/>
          <p:nvPr/>
        </p:nvSpPr>
        <p:spPr>
          <a:xfrm>
            <a:off x="8303884" y="1476796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lvl="1">
              <a:buSzPct val="120000"/>
              <a:defRPr/>
            </a:pPr>
            <a:endParaRPr lang="en-US" sz="1300" kern="0" dirty="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F23A3767-2C0D-424C-8F48-0DCCF2541B1D}"/>
              </a:ext>
            </a:extLst>
          </p:cNvPr>
          <p:cNvSpPr/>
          <p:nvPr/>
        </p:nvSpPr>
        <p:spPr>
          <a:xfrm>
            <a:off x="8289816" y="1764333"/>
            <a:ext cx="3651619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Reduced cost of ownership and increased throughput of cloud hosted analytics solutions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1A5C8318-2E0D-4A66-9859-16D166DC86BF}"/>
              </a:ext>
            </a:extLst>
          </p:cNvPr>
          <p:cNvSpPr/>
          <p:nvPr/>
        </p:nvSpPr>
        <p:spPr>
          <a:xfrm>
            <a:off x="194052" y="925271"/>
            <a:ext cx="11744883" cy="58242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lnSpc>
                <a:spcPct val="120000"/>
              </a:lnSpc>
              <a:defRPr/>
            </a:pPr>
            <a:r>
              <a:rPr lang="en-US" b="1" kern="0" dirty="0">
                <a:solidFill>
                  <a:srgbClr val="44546A"/>
                </a:solidFill>
              </a:rPr>
              <a:t>The Problem: </a:t>
            </a:r>
            <a:r>
              <a:rPr lang="en-IN" sz="1600" kern="0" dirty="0">
                <a:solidFill>
                  <a:srgbClr val="44546A"/>
                </a:solidFill>
              </a:rPr>
              <a:t>Ageing legacy Business Analytics Infrastructure with high cost of ownership slowing down realizable analytics value</a:t>
            </a:r>
            <a:endParaRPr lang="en-US" sz="1600" kern="0" dirty="0">
              <a:solidFill>
                <a:srgbClr val="44546A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1646D011-033A-495A-A79F-E94B2D2E3536}"/>
              </a:ext>
            </a:extLst>
          </p:cNvPr>
          <p:cNvSpPr/>
          <p:nvPr/>
        </p:nvSpPr>
        <p:spPr>
          <a:xfrm>
            <a:off x="4257789" y="1623897"/>
            <a:ext cx="3302271" cy="9507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>
              <a:defRPr/>
            </a:pP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7CC93916-CA41-43C9-8165-F520C3E57400}"/>
              </a:ext>
            </a:extLst>
          </p:cNvPr>
          <p:cNvSpPr/>
          <p:nvPr/>
        </p:nvSpPr>
        <p:spPr>
          <a:xfrm>
            <a:off x="4286919" y="1476796"/>
            <a:ext cx="3584448" cy="15087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584E235-F0B1-4DB1-9915-E7D384F57ABD}"/>
              </a:ext>
            </a:extLst>
          </p:cNvPr>
          <p:cNvSpPr/>
          <p:nvPr/>
        </p:nvSpPr>
        <p:spPr>
          <a:xfrm>
            <a:off x="4379601" y="1764333"/>
            <a:ext cx="348670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prstClr val="black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Migrated 60TB of data from legacy systems into a cloud based data lake with extended periodic data refresh which supports reporting and advanced analytics solutions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711DC432-383C-447D-9895-3DACFE00031E}"/>
              </a:ext>
            </a:extLst>
          </p:cNvPr>
          <p:cNvSpPr/>
          <p:nvPr/>
        </p:nvSpPr>
        <p:spPr>
          <a:xfrm>
            <a:off x="4379601" y="1467563"/>
            <a:ext cx="213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 err="1">
                <a:solidFill>
                  <a:srgbClr val="44546A"/>
                </a:solidFill>
              </a:rPr>
              <a:t>LatentView</a:t>
            </a:r>
            <a:r>
              <a:rPr lang="en-US" sz="1600" b="1" kern="0" dirty="0">
                <a:solidFill>
                  <a:srgbClr val="44546A"/>
                </a:solidFill>
              </a:rPr>
              <a:t> Solution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76A5B7BB-01BC-4A46-921C-E307262A896F}"/>
              </a:ext>
            </a:extLst>
          </p:cNvPr>
          <p:cNvSpPr/>
          <p:nvPr/>
        </p:nvSpPr>
        <p:spPr>
          <a:xfrm>
            <a:off x="8289816" y="1467563"/>
            <a:ext cx="253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44546A"/>
                </a:solidFill>
              </a:rPr>
              <a:t>The “After” State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C20B43B6-86C4-4354-91BA-31704E6E496D}"/>
              </a:ext>
            </a:extLst>
          </p:cNvPr>
          <p:cNvSpPr/>
          <p:nvPr/>
        </p:nvSpPr>
        <p:spPr>
          <a:xfrm>
            <a:off x="115076" y="421108"/>
            <a:ext cx="4601736" cy="6071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>
              <a:defRPr/>
            </a:pPr>
            <a:r>
              <a:rPr lang="en-US" b="1" kern="0" dirty="0">
                <a:solidFill>
                  <a:srgbClr val="44546A"/>
                </a:solidFill>
              </a:rPr>
              <a:t>Largest Food Distributor in the US</a:t>
            </a:r>
          </a:p>
        </p:txBody>
      </p:sp>
      <p:pic>
        <p:nvPicPr>
          <p:cNvPr id="43" name="Picture 2" descr="https://lh6.googleusercontent.com/YXBNUTY2oO-3yU6sPIPCIkAkx7OzexZ4lVbkeWWJhHh4ph1uC6QTKH7IkQUk4p1FhhP8V_M9FOBTpgQYYXPoBLYhGQveZBTAjD59IqE1KZyQUEHRN6_YmTOBHnD8psAwFZaCf710">
            <a:extLst>
              <a:ext uri="{FF2B5EF4-FFF2-40B4-BE49-F238E27FC236}">
                <a16:creationId xmlns="" xmlns:a16="http://schemas.microsoft.com/office/drawing/2014/main" id="{F912EC75-82A2-4785-B055-508D096D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6" y="3376498"/>
            <a:ext cx="7977079" cy="33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s://d30y9cdsu7xlg0.cloudfront.net/png/7137-200.png">
            <a:extLst>
              <a:ext uri="{FF2B5EF4-FFF2-40B4-BE49-F238E27FC236}">
                <a16:creationId xmlns="" xmlns:a16="http://schemas.microsoft.com/office/drawing/2014/main" id="{9E0FE117-DC18-4E7B-81EE-69025154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151" y="3157873"/>
            <a:ext cx="682254" cy="6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FDF59002-286D-4392-BE47-441C3A868AEF}"/>
              </a:ext>
            </a:extLst>
          </p:cNvPr>
          <p:cNvCxnSpPr>
            <a:cxnSpLocks/>
          </p:cNvCxnSpPr>
          <p:nvPr/>
        </p:nvCxnSpPr>
        <p:spPr>
          <a:xfrm flipH="1">
            <a:off x="8566484" y="3411509"/>
            <a:ext cx="4293" cy="3077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7CDBFEA-1203-497E-A63E-D5145962BA27}"/>
              </a:ext>
            </a:extLst>
          </p:cNvPr>
          <p:cNvCxnSpPr>
            <a:cxnSpLocks/>
          </p:cNvCxnSpPr>
          <p:nvPr/>
        </p:nvCxnSpPr>
        <p:spPr>
          <a:xfrm>
            <a:off x="8570777" y="3408919"/>
            <a:ext cx="46586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76BCA685-310E-4942-9692-B208082C2386}"/>
              </a:ext>
            </a:extLst>
          </p:cNvPr>
          <p:cNvCxnSpPr>
            <a:cxnSpLocks/>
          </p:cNvCxnSpPr>
          <p:nvPr/>
        </p:nvCxnSpPr>
        <p:spPr>
          <a:xfrm>
            <a:off x="8570777" y="4419633"/>
            <a:ext cx="46586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DD7507C4-52A8-4D51-A195-4EE686899AE5}"/>
              </a:ext>
            </a:extLst>
          </p:cNvPr>
          <p:cNvCxnSpPr>
            <a:cxnSpLocks/>
          </p:cNvCxnSpPr>
          <p:nvPr/>
        </p:nvCxnSpPr>
        <p:spPr>
          <a:xfrm>
            <a:off x="8570777" y="5456444"/>
            <a:ext cx="4820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CDD961D-F9F3-4C3E-8643-CE1661479CA5}"/>
              </a:ext>
            </a:extLst>
          </p:cNvPr>
          <p:cNvCxnSpPr>
            <a:cxnSpLocks/>
          </p:cNvCxnSpPr>
          <p:nvPr/>
        </p:nvCxnSpPr>
        <p:spPr>
          <a:xfrm>
            <a:off x="8578863" y="6436715"/>
            <a:ext cx="45777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6D69E02F-85A5-4ECF-BD89-7135B63658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5" r="29948"/>
          <a:stretch/>
        </p:blipFill>
        <p:spPr>
          <a:xfrm>
            <a:off x="9218135" y="4062848"/>
            <a:ext cx="624270" cy="5412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F41A683C-F0BB-4002-878C-4B9B7A900C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80" y="5941710"/>
            <a:ext cx="731520" cy="651606"/>
          </a:xfrm>
          <a:prstGeom prst="rect">
            <a:avLst/>
          </a:prstGeom>
        </p:spPr>
      </p:pic>
      <p:pic>
        <p:nvPicPr>
          <p:cNvPr id="52" name="Picture 2" descr="Image result for substitute icon">
            <a:extLst>
              <a:ext uri="{FF2B5EF4-FFF2-40B4-BE49-F238E27FC236}">
                <a16:creationId xmlns="" xmlns:a16="http://schemas.microsoft.com/office/drawing/2014/main" id="{9F19FD0A-FDA8-472A-B97E-69087B0D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797" y="5094663"/>
            <a:ext cx="756135" cy="7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3E6007B5-ABF5-4D01-B372-292449BD1AF4}"/>
              </a:ext>
            </a:extLst>
          </p:cNvPr>
          <p:cNvSpPr/>
          <p:nvPr/>
        </p:nvSpPr>
        <p:spPr>
          <a:xfrm>
            <a:off x="9965919" y="3279447"/>
            <a:ext cx="1973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Recommendation Engine</a:t>
            </a:r>
            <a:endParaRPr lang="en-US" sz="14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AB052F77-7DD8-4F36-8EBA-4610F0722E21}"/>
              </a:ext>
            </a:extLst>
          </p:cNvPr>
          <p:cNvSpPr/>
          <p:nvPr/>
        </p:nvSpPr>
        <p:spPr>
          <a:xfrm>
            <a:off x="9965919" y="4193212"/>
            <a:ext cx="1973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Order Anomaly Detection</a:t>
            </a:r>
            <a:endParaRPr lang="en-US" sz="14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4AB49CEE-6FAB-4BBC-B336-D7BFF6413982}"/>
              </a:ext>
            </a:extLst>
          </p:cNvPr>
          <p:cNvSpPr/>
          <p:nvPr/>
        </p:nvSpPr>
        <p:spPr>
          <a:xfrm>
            <a:off x="9965919" y="5230023"/>
            <a:ext cx="1973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 Substitution</a:t>
            </a:r>
            <a:endParaRPr lang="en-US" sz="14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D41F6AB5-7E6F-433F-A52D-8D1EB668B227}"/>
              </a:ext>
            </a:extLst>
          </p:cNvPr>
          <p:cNvSpPr/>
          <p:nvPr/>
        </p:nvSpPr>
        <p:spPr>
          <a:xfrm>
            <a:off x="9965918" y="5908257"/>
            <a:ext cx="19730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Revenue Management Use Cases</a:t>
            </a:r>
            <a:endParaRPr lang="en-US" sz="1400" b="1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="" xmlns:a16="http://schemas.microsoft.com/office/drawing/2014/main" id="{956049AD-2B8B-482A-8D9B-2A7446DA62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3450" y="4924383"/>
            <a:ext cx="1021440" cy="1013215"/>
          </a:xfrm>
          <a:prstGeom prst="bentConnector3">
            <a:avLst>
              <a:gd name="adj1" fmla="val 46859"/>
            </a:avLst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27762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178CCB"/>
      </a:accent3>
      <a:accent4>
        <a:srgbClr val="18A3AC"/>
      </a:accent4>
      <a:accent5>
        <a:srgbClr val="D1A426"/>
      </a:accent5>
      <a:accent6>
        <a:srgbClr val="052049"/>
      </a:accent6>
      <a:hlink>
        <a:srgbClr val="1957A3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Macintosh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Avenir Book</vt:lpstr>
      <vt:lpstr>Calibri</vt:lpstr>
      <vt:lpstr>Gill Sans MT</vt:lpstr>
      <vt:lpstr>Mangal</vt:lpstr>
      <vt:lpstr>Open Sans</vt:lpstr>
      <vt:lpstr>Segoe UI</vt:lpstr>
      <vt:lpstr>Verdana</vt:lpstr>
      <vt:lpstr>Wingdings</vt:lpstr>
      <vt:lpstr>Arial</vt:lpstr>
      <vt:lpstr>4_Office Theme</vt:lpstr>
      <vt:lpstr>Cloud based data lake to enhance Analytics Operations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based data lake to enhance Analytics Operations</dc:title>
  <dc:creator>Karthikeyan Sankaran</dc:creator>
  <cp:lastModifiedBy>Karthikeyan Sankaran</cp:lastModifiedBy>
  <cp:revision>1</cp:revision>
  <dcterms:created xsi:type="dcterms:W3CDTF">2018-03-26T15:05:46Z</dcterms:created>
  <dcterms:modified xsi:type="dcterms:W3CDTF">2018-03-26T15:06:22Z</dcterms:modified>
</cp:coreProperties>
</file>